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80" r:id="rId5"/>
    <p:sldId id="259" r:id="rId6"/>
    <p:sldId id="261" r:id="rId7"/>
    <p:sldId id="262" r:id="rId8"/>
    <p:sldId id="263" r:id="rId9"/>
    <p:sldId id="267" r:id="rId10"/>
    <p:sldId id="265" r:id="rId11"/>
    <p:sldId id="270" r:id="rId12"/>
    <p:sldId id="272" r:id="rId13"/>
    <p:sldId id="276" r:id="rId14"/>
    <p:sldId id="278" r:id="rId15"/>
    <p:sldId id="26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а Андреева" initials="ВА" lastIdx="1" clrIdx="0">
    <p:extLst>
      <p:ext uri="{19B8F6BF-5375-455C-9EA6-DF929625EA0E}">
        <p15:presenceInfo xmlns:p15="http://schemas.microsoft.com/office/powerpoint/2012/main" userId="Вера Андре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5D"/>
    <a:srgbClr val="162746"/>
    <a:srgbClr val="660066"/>
    <a:srgbClr val="51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F7F26-B5D9-43E8-84A2-A88C2ABD0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F2AE47-6D8C-44C6-8D06-B955893EB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FE859-185B-4F89-8C7F-9A6D7F20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D03B9-4151-45E3-A61D-339E04C4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9E49E-68EA-472B-AF69-22A5C533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9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5C9D7-F719-43EC-A169-3648D304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FE7B7-9013-4B86-92CC-B078E2707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4473C-4690-4E3A-B647-266E5F98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62234-94F9-4039-82E3-CDB7565B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A63F2-0E17-40AE-A35A-41B7029A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618CD-6617-4EF7-A323-EA333077B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D848EA-7316-47A8-8AB3-A3F7D513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4CAF3-582E-44CF-B316-D1CC4168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DAA88-ACCF-4D91-9789-6DB588B3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CA12C-BA84-414F-B2C7-DD8E53D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90FFB-787E-4FD0-8DB6-53841792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F2188-35DC-47CB-924E-9FD2ABE4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4EB37-23E9-4D21-A05C-4E519D0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A221B-DECC-4446-82AA-9C782887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55EAB-6EBC-4AAD-B47C-119D30DE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2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2A5C6-B708-4FEA-A489-99681042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4B77D-F05D-4546-83DC-0BB79AEF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79C17-6D3E-4D02-BFB0-5ED9ACC0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7A1EC-CEC7-46BC-A36C-747022C9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7EEFC-DE42-45D5-A0A8-1BC82C0A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2A0EE-E226-4BC5-B37A-0F275520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BCC5A-01AA-47D8-A0DF-57A2CAE91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79B399-A0BE-4F1D-AA68-7EF6D295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8BAED6-9E54-4182-BD71-4DCCFDF9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A203E-06F7-4CE4-8B11-23D192AA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5040-3D57-41A1-9A6F-11826EB8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331EE-F1B5-4403-93B4-14B1B231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E4EA4-FF5D-42CB-A2EA-455190DC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84E02-2C26-4F55-A3E6-AE6027407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59D2C0-9045-457A-A2CA-E5A676B11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E9E1E-3A36-4366-A68C-62C3C748C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B6A90A-68AF-4415-AE3D-B8C4EDBC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6D1A58-92E4-4007-BB80-BE7FF982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3CCD0-2B19-4AD3-8E08-F34F6FC6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0CA1B-5E14-4867-A34F-D3240898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C8FA5C-5270-447A-9789-B9AF704F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17D1DF-0073-404F-A95C-B77B2966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3732F5-AA26-4E3E-B19F-AA324430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9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4B601A-A2DB-4C5B-8237-65DF7A75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967745-BCC4-4316-8450-33D65B5F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861632-BEFF-4F59-8C68-9E020B1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B2AB-5AF3-4A13-A28B-05C603CB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1E88F-07BF-42F8-ABCA-F723152C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D845E-B9CC-4267-A813-0670FF75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A6434E-788B-4EB0-AEA4-C410535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BF368-5648-44C7-9766-A92CE788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1CFC8-045D-484F-ADEF-3E0E9B95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7C5AA-8EE8-44E4-AB43-CFC2CE44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666E2F-9DB1-4FEA-A839-F98A11B8E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258116-CCA5-4A61-A219-9B15AE3DE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A608F-644B-4811-B2A9-678074B5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6A5A8-E31C-4EDD-AE64-DF512C82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4D7983-3D34-40EF-A319-ED9CE6C6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7E3C-4693-47D6-B0C9-FFAEBCE8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AF749-C1B7-4C9F-9F66-0396A345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6EA86-F10E-4A1F-A34D-EEED72C67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7C1E-533B-4468-A9CD-F08984BFA1F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5D79A-E0EB-4CCB-8BF9-0CC6A52AC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10FA1-29DF-491B-9573-6CA9935B3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F7BB-662A-4452-AB4E-224C2A98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openxmlformats.org/officeDocument/2006/relationships/image" Target="../media/image12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38D9F9-18EC-4C97-A93B-464A39D0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94"/>
            <a:ext cx="12283126" cy="68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428249" y="443654"/>
            <a:ext cx="111195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bg1"/>
                </a:solidFill>
              </a:rPr>
              <a:t>Попечительский Совет Фонда</a:t>
            </a:r>
            <a:r>
              <a:rPr lang="ru-RU" sz="44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0C53F-302A-4F82-9D3D-8617948E806D}"/>
              </a:ext>
            </a:extLst>
          </p:cNvPr>
          <p:cNvSpPr txBox="1"/>
          <p:nvPr/>
        </p:nvSpPr>
        <p:spPr>
          <a:xfrm>
            <a:off x="3876773" y="1410862"/>
            <a:ext cx="793501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Михеев Алексей Александрович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Доктор экономических наук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• Ответственный секретарь экспертного совета при Комитете Государственной Думы  по науке и высшему образованию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• Управляющий партнер в «Михеев Консалтинг»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• Основатель приватного инвестиционного клуба, управляющей и инвестиционной компании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• Спикер и модератор международных конференций по управленческим, цифровым технологиям и </a:t>
            </a:r>
            <a:r>
              <a:rPr lang="ru-RU" sz="2000" dirty="0" err="1">
                <a:solidFill>
                  <a:schemeClr val="bg1"/>
                </a:solidFill>
              </a:rPr>
              <a:t>блокчейну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Публицист, автор более 70 публикаций в тематике финансовых технологий и </a:t>
            </a:r>
            <a:r>
              <a:rPr lang="ru-RU" sz="2000" dirty="0" err="1">
                <a:solidFill>
                  <a:schemeClr val="bg1"/>
                </a:solidFill>
              </a:rPr>
              <a:t>блокчейна</a:t>
            </a:r>
            <a:r>
              <a:rPr lang="ru-RU" sz="2000" dirty="0">
                <a:solidFill>
                  <a:schemeClr val="bg1"/>
                </a:solidFill>
              </a:rPr>
              <a:t>.  В том числе книги «</a:t>
            </a:r>
            <a:r>
              <a:rPr lang="ru-RU" sz="2000" dirty="0" err="1">
                <a:solidFill>
                  <a:schemeClr val="bg1"/>
                </a:solidFill>
              </a:rPr>
              <a:t>Блокчейн</a:t>
            </a:r>
            <a:r>
              <a:rPr lang="ru-RU" sz="2000" dirty="0">
                <a:solidFill>
                  <a:schemeClr val="bg1"/>
                </a:solidFill>
              </a:rPr>
              <a:t>. Как это работает и что ждет нас завтра» (одна из наиболее читаемых и несколько раз переизданных в России книг по данной тематике)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C1CAF8-7F9D-4069-999B-90A524878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9" y="1597344"/>
            <a:ext cx="3151580" cy="42744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83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4049236" y="131131"/>
            <a:ext cx="3886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bg1"/>
                </a:solidFill>
              </a:rPr>
              <a:t> </a:t>
            </a:r>
            <a:r>
              <a:rPr lang="ru-RU" sz="4400" b="1" dirty="0">
                <a:ln/>
                <a:solidFill>
                  <a:schemeClr val="bg1"/>
                </a:solidFill>
              </a:rPr>
              <a:t>Совет</a:t>
            </a:r>
            <a:r>
              <a:rPr lang="ru-RU" sz="4800" b="1" dirty="0">
                <a:ln/>
                <a:solidFill>
                  <a:schemeClr val="bg1"/>
                </a:solidFill>
              </a:rPr>
              <a:t> Фонда</a:t>
            </a:r>
            <a:r>
              <a:rPr lang="ru-RU" sz="48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2B409-EE0C-4405-B4E3-7641BBE6619B}"/>
              </a:ext>
            </a:extLst>
          </p:cNvPr>
          <p:cNvSpPr txBox="1"/>
          <p:nvPr/>
        </p:nvSpPr>
        <p:spPr>
          <a:xfrm>
            <a:off x="3817856" y="962128"/>
            <a:ext cx="783367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Алёна Савинова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Руководитель Департамента социальной поддержки Фонда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Основатель и руководитель международного тренингового центра «Путь к себе»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Владелица закрытого  Клуба «Династия», несущего миссию возрождения семейных традиций и ценностей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Бизнес-консультант с опытом 25 лет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Системный  семейный психолог с опытом 18 лет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Сертифицированный расстановщик с правом работать в любой стране мира  (более 3000 расстановочных процессов)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Сертифицированный Коуч по системе   ICF 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Бизнес-нумеролог, Бакалавр кармический нумерологии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Автор множества статей в популярных изданиях, в том числе  АИФ,  </a:t>
            </a:r>
            <a:r>
              <a:rPr lang="ru-RU" dirty="0" err="1">
                <a:solidFill>
                  <a:schemeClr val="bg1"/>
                </a:solidFill>
              </a:rPr>
              <a:t>Psychologies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ТВ-Эксперт федеральных каналов: 1 канал.  Программы «На самом деле», «Мужское и женское», НТВ -  Программы «ДНК»,  «За гранью», Россия-24- Москва -.24,- ТВЦ,  Пятница, телеканал «Ю»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Штатный психолог проекта «Неравный брак»⠀</a:t>
            </a: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Член Ассоциации Семейных Системных Психологов </a:t>
            </a:r>
            <a:r>
              <a:rPr lang="ru-RU" dirty="0" err="1">
                <a:solidFill>
                  <a:schemeClr val="bg1"/>
                </a:solidFill>
              </a:rPr>
              <a:t>Hellinger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Sciencia</a:t>
            </a:r>
            <a:r>
              <a:rPr lang="ru-RU" dirty="0">
                <a:solidFill>
                  <a:schemeClr val="bg1"/>
                </a:solidFill>
              </a:rPr>
              <a:t> ®️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8E9710-9D1E-45FB-917C-C7BA7399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5" y="1480008"/>
            <a:ext cx="3333335" cy="469926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594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4049236" y="131131"/>
            <a:ext cx="3886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bg1"/>
                </a:solidFill>
              </a:rPr>
              <a:t> </a:t>
            </a:r>
            <a:r>
              <a:rPr lang="ru-RU" sz="4400" b="1" dirty="0">
                <a:ln/>
                <a:solidFill>
                  <a:schemeClr val="bg1"/>
                </a:solidFill>
              </a:rPr>
              <a:t>Совет</a:t>
            </a:r>
            <a:r>
              <a:rPr lang="ru-RU" sz="4800" b="1" dirty="0">
                <a:ln/>
                <a:solidFill>
                  <a:schemeClr val="bg1"/>
                </a:solidFill>
              </a:rPr>
              <a:t> Фонда</a:t>
            </a:r>
            <a:r>
              <a:rPr lang="ru-RU" sz="48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9E174-92E6-455D-80E2-80102C6EA658}"/>
              </a:ext>
            </a:extLst>
          </p:cNvPr>
          <p:cNvSpPr txBox="1"/>
          <p:nvPr/>
        </p:nvSpPr>
        <p:spPr>
          <a:xfrm>
            <a:off x="4357538" y="1824801"/>
            <a:ext cx="74825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Александр Рыков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• Президент международной Общественной организации  содействия развитию государства  «Парламентский Центр «Социальной Перспективы»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бизнесмен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владелец бренда ЭКО продуктов «Сила Предков»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89D009-3920-4411-B2AD-29198B9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5" y="1768406"/>
            <a:ext cx="3761295" cy="36672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339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4186228" y="131131"/>
            <a:ext cx="36121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Совет</a:t>
            </a:r>
            <a:r>
              <a:rPr kumimoji="0" lang="ru-RU" sz="48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Фонда</a:t>
            </a:r>
            <a:r>
              <a:rPr kumimoji="0" lang="ru-RU" sz="48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1BFF6-1F5E-4D8F-9D30-67758F9D4B8F}"/>
              </a:ext>
            </a:extLst>
          </p:cNvPr>
          <p:cNvSpPr txBox="1"/>
          <p:nvPr/>
        </p:nvSpPr>
        <p:spPr>
          <a:xfrm>
            <a:off x="4186228" y="1303973"/>
            <a:ext cx="773907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Кокунова Мария</a:t>
            </a:r>
          </a:p>
          <a:p>
            <a:endParaRPr lang="ru-RU" sz="2400" dirty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Автор социального проекта «Мама и дочка у зеркала»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Победитель городского конкурса «Лица района» 2022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Внештатный преподаватель ИДПО Департамента Социальной защиты населения г. Москвы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Сертифицированный тренер по личной и управленческой эффективности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Профессиональный консультант по красоте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Многодетная мама</a:t>
            </a:r>
          </a:p>
        </p:txBody>
      </p:sp>
      <p:pic>
        <p:nvPicPr>
          <p:cNvPr id="8" name="Рисунок 7" descr="Изображение выглядит как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3563F7B-688F-08EB-543F-72C10E5C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5" y="1863546"/>
            <a:ext cx="3256892" cy="381335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46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DB97C-D76E-4E05-94F1-1C25B81950D7}"/>
              </a:ext>
            </a:extLst>
          </p:cNvPr>
          <p:cNvSpPr/>
          <p:nvPr/>
        </p:nvSpPr>
        <p:spPr>
          <a:xfrm>
            <a:off x="3392907" y="443654"/>
            <a:ext cx="5236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Амбассадор</a:t>
            </a:r>
            <a:r>
              <a:rPr kumimoji="0" lang="ru-RU" sz="48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Фонда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B95F-C63B-4A99-A88C-24031F621B2B}"/>
              </a:ext>
            </a:extLst>
          </p:cNvPr>
          <p:cNvSpPr txBox="1"/>
          <p:nvPr/>
        </p:nvSpPr>
        <p:spPr>
          <a:xfrm>
            <a:off x="4017685" y="1491856"/>
            <a:ext cx="732341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Любовь Казарновская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оперная и камерная певица</a:t>
            </a:r>
            <a:br>
              <a:rPr lang="ru-RU" sz="28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актриса</a:t>
            </a:r>
            <a:br>
              <a:rPr lang="ru-RU" sz="28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профессор, академик РАЕН</a:t>
            </a:r>
            <a:br>
              <a:rPr lang="ru-RU" sz="28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общественный деятель</a:t>
            </a:r>
            <a:br>
              <a:rPr lang="ru-RU" sz="28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художественный руководитель кафедры академического вокала ИСИ (Институт современного искусства)</a:t>
            </a:r>
            <a:br>
              <a:rPr lang="ru-RU" sz="28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white"/>
                </a:solidFill>
                <a:latin typeface="Calibri" panose="020F0502020204030204"/>
              </a:rPr>
              <a:t>• художественный руководитель вокального отделения Колледжа им. Г. П. Вишневской</a:t>
            </a:r>
          </a:p>
        </p:txBody>
      </p:sp>
      <p:pic>
        <p:nvPicPr>
          <p:cNvPr id="5" name="Рисунок 4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79EAA49-387B-C7D1-C979-4782A6FD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17073"/>
          <a:stretch/>
        </p:blipFill>
        <p:spPr>
          <a:xfrm>
            <a:off x="293153" y="2794001"/>
            <a:ext cx="3580348" cy="34364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915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DB97C-D76E-4E05-94F1-1C25B81950D7}"/>
              </a:ext>
            </a:extLst>
          </p:cNvPr>
          <p:cNvSpPr/>
          <p:nvPr/>
        </p:nvSpPr>
        <p:spPr>
          <a:xfrm>
            <a:off x="3392907" y="443654"/>
            <a:ext cx="5236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bg1"/>
                </a:solidFill>
              </a:rPr>
              <a:t>Амбассадор</a:t>
            </a:r>
            <a:r>
              <a:rPr lang="ru-RU" sz="4800" b="1" dirty="0">
                <a:ln/>
                <a:solidFill>
                  <a:schemeClr val="bg1"/>
                </a:solidFill>
              </a:rPr>
              <a:t> Фонда</a:t>
            </a:r>
            <a:r>
              <a:rPr lang="ru-RU" sz="48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B95F-C63B-4A99-A88C-24031F621B2B}"/>
              </a:ext>
            </a:extLst>
          </p:cNvPr>
          <p:cNvSpPr txBox="1"/>
          <p:nvPr/>
        </p:nvSpPr>
        <p:spPr>
          <a:xfrm>
            <a:off x="4017685" y="1491856"/>
            <a:ext cx="68419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Юлия Благая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• Актриса театра и кино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Звезда сериала «Интерны», а так же, снявшаяся более чем в 45 картинах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Поэт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Член Союза Писателей России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Член Гильдии актеров кино России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Автор музыкально-поэтического проекта «</a:t>
            </a:r>
            <a:r>
              <a:rPr lang="ru-RU" sz="2800" dirty="0" err="1">
                <a:solidFill>
                  <a:schemeClr val="bg1"/>
                </a:solidFill>
              </a:rPr>
              <a:t>СтихиЯ</a:t>
            </a:r>
            <a:r>
              <a:rPr lang="ru-RU" sz="28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2EE62B-27C5-464E-B016-5A13BCEC9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" y="1491856"/>
            <a:ext cx="3176378" cy="47622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811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DB97C-D76E-4E05-94F1-1C25B81950D7}"/>
              </a:ext>
            </a:extLst>
          </p:cNvPr>
          <p:cNvSpPr/>
          <p:nvPr/>
        </p:nvSpPr>
        <p:spPr>
          <a:xfrm>
            <a:off x="3392907" y="443654"/>
            <a:ext cx="5236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bg1"/>
                </a:solidFill>
              </a:rPr>
              <a:t>Амбассадор</a:t>
            </a:r>
            <a:r>
              <a:rPr lang="ru-RU" sz="4800" b="1" dirty="0">
                <a:ln/>
                <a:solidFill>
                  <a:schemeClr val="bg1"/>
                </a:solidFill>
              </a:rPr>
              <a:t> Фонда</a:t>
            </a:r>
            <a:r>
              <a:rPr lang="ru-RU" sz="48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864B7-343E-4A86-B5F0-F21F0621D16B}"/>
              </a:ext>
            </a:extLst>
          </p:cNvPr>
          <p:cNvSpPr txBox="1"/>
          <p:nvPr/>
        </p:nvSpPr>
        <p:spPr>
          <a:xfrm>
            <a:off x="4913722" y="1438262"/>
            <a:ext cx="67321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Владимир Белый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• </a:t>
            </a:r>
            <a:r>
              <a:rPr lang="ru-RU" sz="2800" dirty="0">
                <a:solidFill>
                  <a:schemeClr val="bg1"/>
                </a:solidFill>
              </a:rPr>
              <a:t>Российский изобретатель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Учёный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Основатель группы компаний в области робототехники и Искусственного Интеллекта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Глава венчурного фонда Alpha </a:t>
            </a:r>
            <a:r>
              <a:rPr lang="ru-RU" sz="2800" dirty="0" err="1">
                <a:solidFill>
                  <a:schemeClr val="bg1"/>
                </a:solidFill>
              </a:rPr>
              <a:t>Robotics</a:t>
            </a:r>
            <a:r>
              <a:rPr lang="ru-RU" sz="2800" dirty="0">
                <a:solidFill>
                  <a:schemeClr val="bg1"/>
                </a:solidFill>
              </a:rPr>
              <a:t> Venture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Обладатель премии British </a:t>
            </a:r>
            <a:r>
              <a:rPr lang="ru-RU" sz="2800" dirty="0" err="1">
                <a:solidFill>
                  <a:schemeClr val="bg1"/>
                </a:solidFill>
              </a:rPr>
              <a:t>Invention</a:t>
            </a:r>
            <a:r>
              <a:rPr lang="ru-RU" sz="2800" dirty="0">
                <a:solidFill>
                  <a:schemeClr val="bg1"/>
                </a:solidFill>
              </a:rPr>
              <a:t> Award за вклад в развитие науки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ECCD6A-7AF7-4575-80B2-F11B9809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"/>
          <a:stretch/>
        </p:blipFill>
        <p:spPr>
          <a:xfrm>
            <a:off x="310083" y="1796481"/>
            <a:ext cx="4098517" cy="39395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811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DB97C-D76E-4E05-94F1-1C25B81950D7}"/>
              </a:ext>
            </a:extLst>
          </p:cNvPr>
          <p:cNvSpPr/>
          <p:nvPr/>
        </p:nvSpPr>
        <p:spPr>
          <a:xfrm>
            <a:off x="2513598" y="443654"/>
            <a:ext cx="6995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bg1"/>
                </a:solidFill>
              </a:rPr>
              <a:t>Контактная</a:t>
            </a:r>
            <a:r>
              <a:rPr lang="ru-RU" sz="4800" b="1" dirty="0">
                <a:ln/>
                <a:solidFill>
                  <a:schemeClr val="bg1"/>
                </a:solidFill>
              </a:rPr>
              <a:t> информация</a:t>
            </a:r>
            <a:r>
              <a:rPr lang="ru-RU" sz="4800" b="1" cap="none" spc="0" dirty="0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B562F-AD6B-4F29-A55E-B302E847AC40}"/>
              </a:ext>
            </a:extLst>
          </p:cNvPr>
          <p:cNvSpPr txBox="1"/>
          <p:nvPr/>
        </p:nvSpPr>
        <p:spPr>
          <a:xfrm>
            <a:off x="2639504" y="1690449"/>
            <a:ext cx="853125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115084, г. Москва, </a:t>
            </a:r>
            <a:r>
              <a:rPr lang="ru-RU" sz="2800" dirty="0" err="1">
                <a:solidFill>
                  <a:schemeClr val="bg1"/>
                </a:solidFill>
              </a:rPr>
              <a:t>Озерковская</a:t>
            </a:r>
            <a:r>
              <a:rPr lang="ru-RU" sz="2800" dirty="0">
                <a:solidFill>
                  <a:schemeClr val="bg1"/>
                </a:solidFill>
              </a:rPr>
              <a:t> наб., д. 38-40</a:t>
            </a:r>
          </a:p>
          <a:p>
            <a:r>
              <a:rPr lang="ru-RU" sz="2800" dirty="0">
                <a:solidFill>
                  <a:schemeClr val="bg1"/>
                </a:solidFill>
              </a:rPr>
              <a:t>Тел.: +7(915) 185-24-34</a:t>
            </a:r>
          </a:p>
          <a:p>
            <a:r>
              <a:rPr lang="ru-RU" sz="2800" dirty="0">
                <a:solidFill>
                  <a:schemeClr val="bg1"/>
                </a:solidFill>
              </a:rPr>
              <a:t>Тел.: +7(961) 525-68-67</a:t>
            </a:r>
          </a:p>
          <a:p>
            <a:r>
              <a:rPr lang="en-US" sz="2800" dirty="0">
                <a:solidFill>
                  <a:schemeClr val="bg1"/>
                </a:solidFill>
              </a:rPr>
              <a:t>E-mail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silavozrozhdeniia@gmail.com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B4F828-760D-4A38-AC84-BEBE4862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16" y="4146888"/>
            <a:ext cx="4579568" cy="19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DB97C-D76E-4E05-94F1-1C25B81950D7}"/>
              </a:ext>
            </a:extLst>
          </p:cNvPr>
          <p:cNvSpPr/>
          <p:nvPr/>
        </p:nvSpPr>
        <p:spPr>
          <a:xfrm>
            <a:off x="282804" y="443654"/>
            <a:ext cx="116232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bg1"/>
                </a:solidFill>
              </a:rPr>
              <a:t>Реквизиты счета </a:t>
            </a:r>
            <a:r>
              <a:rPr lang="ru-RU" sz="4400" b="1" dirty="0">
                <a:ln/>
                <a:solidFill>
                  <a:schemeClr val="bg1"/>
                </a:solidFill>
              </a:rPr>
              <a:t>для</a:t>
            </a:r>
            <a:r>
              <a:rPr lang="ru-RU" sz="4800" b="1" dirty="0">
                <a:ln/>
                <a:solidFill>
                  <a:schemeClr val="bg1"/>
                </a:solidFill>
              </a:rPr>
              <a:t> помощи Фонду</a:t>
            </a:r>
            <a:endParaRPr lang="ru-RU" sz="48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B4F828-760D-4A38-AC84-BEBE4862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46" y="5180738"/>
            <a:ext cx="2754840" cy="1181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BF0D86-39EA-4E9E-8100-2A30D4B94F1A}"/>
              </a:ext>
            </a:extLst>
          </p:cNvPr>
          <p:cNvSpPr txBox="1"/>
          <p:nvPr/>
        </p:nvSpPr>
        <p:spPr>
          <a:xfrm>
            <a:off x="1178422" y="1395086"/>
            <a:ext cx="94998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БФ ПОДДЕРЖКИ СОЦИАЛЬНООБЩЕСТВЕННЫХ ПРОЕКТОВ И ГУМАНИТАРНЫХ ИНИЦИАТИВ "СИЛА ВОЗРОЖДЕНИЯ«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р\с 40703810002390000149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ИНН: 9705193118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КПП: 770501001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Банк: АО "АЛЬФА-БАНК«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БИК: 044525593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Кор. счёт: 30101810200000000593</a:t>
            </a:r>
          </a:p>
          <a:p>
            <a:r>
              <a:rPr lang="ru-RU" sz="2000" dirty="0">
                <a:solidFill>
                  <a:schemeClr val="bg1"/>
                </a:solidFill>
              </a:rPr>
              <a:t>Юридический адрес компании: набережная </a:t>
            </a:r>
            <a:r>
              <a:rPr lang="ru-RU" sz="2000" dirty="0" err="1">
                <a:solidFill>
                  <a:schemeClr val="bg1"/>
                </a:solidFill>
              </a:rPr>
              <a:t>Озерковская</a:t>
            </a:r>
            <a:r>
              <a:rPr lang="ru-RU" sz="2000" dirty="0">
                <a:solidFill>
                  <a:schemeClr val="bg1"/>
                </a:solidFill>
              </a:rPr>
              <a:t>, д.  38-40,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72497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5509DE-55A2-4903-A9E7-0B7834CD6D50}"/>
              </a:ext>
            </a:extLst>
          </p:cNvPr>
          <p:cNvSpPr/>
          <p:nvPr/>
        </p:nvSpPr>
        <p:spPr>
          <a:xfrm>
            <a:off x="990937" y="3132103"/>
            <a:ext cx="5105063" cy="3404792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BE8E7-94A5-46E3-A602-B036F85A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7" y="3132103"/>
            <a:ext cx="5105063" cy="34047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0DEE1-613B-4ACF-BD9A-DD14355D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5" y="559400"/>
            <a:ext cx="3447295" cy="1478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D5119C-9262-4E39-9A66-A4C3C92B83C9}"/>
              </a:ext>
            </a:extLst>
          </p:cNvPr>
          <p:cNvSpPr txBox="1"/>
          <p:nvPr/>
        </p:nvSpPr>
        <p:spPr>
          <a:xfrm>
            <a:off x="872765" y="265315"/>
            <a:ext cx="65367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В основе сильного государства и сильной нации лежит гордость за свою страну, защита чести и достоинства своего народа. В некотором смысле в нашей стране о традициях и ценностях забыли. Где-то очень глубоко в нас они лежат, вроде бы как само собой разумеющееся, но не обязательное к напоминанию и запоминанию …. 	Однако, всему когда-то наступает предел, и невежеству тоже. И он наступил. Настало то время, когда пора звонить в колокола с пламенным призывом к своему народу, иначе…. неминуемая потеря. Потеря будущего, где хотят счастливо жить наши дети, где они надеются на надёжное, сильное, достойное государство!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E7572-7382-4633-9B4A-F344754A2676}"/>
              </a:ext>
            </a:extLst>
          </p:cNvPr>
          <p:cNvSpPr txBox="1"/>
          <p:nvPr/>
        </p:nvSpPr>
        <p:spPr>
          <a:xfrm>
            <a:off x="6400800" y="2676055"/>
            <a:ext cx="54109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bg1"/>
                </a:solidFill>
              </a:rPr>
              <a:t>И именно сейчас пришло время для возрождения культурных традиций России, патриотического воспитания, построения непобедимого государства! Друзья! Кто, если не мы?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	Время объединиться настало. Если ты, так же, как и мы, неравнодушен к будущему, присоединяйся к нам. Вместе мы вернём духовную составляющую в мир капитализма, возродим меценатство, покажем правильные ценности детям и молодёжи. Будем полезными обществу, своей рукой напишем свою историю. Любовь, дружба, сопричастность - то, чего так сильно сейчас нам всем не хватает...</a:t>
            </a:r>
          </a:p>
        </p:txBody>
      </p:sp>
    </p:spTree>
    <p:extLst>
      <p:ext uri="{BB962C8B-B14F-4D97-AF65-F5344CB8AC3E}">
        <p14:creationId xmlns:p14="http://schemas.microsoft.com/office/powerpoint/2010/main" val="5816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628"/>
            <a:ext cx="9144000" cy="1713717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AA7ED-60A2-4E70-9F50-EE3340D2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70" y="1374684"/>
            <a:ext cx="3255459" cy="1396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A7ACE-8C69-4AF8-997D-2590A49E142C}"/>
              </a:ext>
            </a:extLst>
          </p:cNvPr>
          <p:cNvSpPr txBox="1"/>
          <p:nvPr/>
        </p:nvSpPr>
        <p:spPr>
          <a:xfrm>
            <a:off x="1397000" y="443655"/>
            <a:ext cx="939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«Сила Возрождения» - Благотворительный фонд поддержки социально-общественных проектов и гуманитарных инициатив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12ACF-5469-132E-5795-DFB023AADBFC}"/>
              </a:ext>
            </a:extLst>
          </p:cNvPr>
          <p:cNvSpPr txBox="1"/>
          <p:nvPr/>
        </p:nvSpPr>
        <p:spPr>
          <a:xfrm>
            <a:off x="895349" y="3124200"/>
            <a:ext cx="10401300" cy="3451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НАША МИССИЯ</a:t>
            </a:r>
          </a:p>
          <a:p>
            <a:pPr algn="ctr" rtl="0">
              <a:lnSpc>
                <a:spcPct val="150000"/>
              </a:lnSpc>
            </a:pP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Мы стремимся возродить тысячелетние культурные традиции России, сохранить и продолжить ее наследие.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Мы верим, что философия суверенного сильного государства должна быть взращена через патриотическое, духовное и культурное воспитание.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Мы убеждены, что объединение действий граждан, власти и бизнеса может привести к прорывным достижениям в развитии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4420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AA7ED-60A2-4E70-9F50-EE3340D2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3" y="378368"/>
            <a:ext cx="3996318" cy="171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A7ACE-8C69-4AF8-997D-2590A49E142C}"/>
              </a:ext>
            </a:extLst>
          </p:cNvPr>
          <p:cNvSpPr txBox="1"/>
          <p:nvPr/>
        </p:nvSpPr>
        <p:spPr>
          <a:xfrm>
            <a:off x="1046013" y="2785903"/>
            <a:ext cx="100999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Основное направление фонда - это возрождение культурного наследия, ценностей, традиций России через искусство, просветительскую деятельность, а так же воспитание нравственности, духовности , патриотизма. Возрождение философии меценатства и благотворительности в России среди бизнес-элиты.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Наш девиз - Возрождая, помогаем! Просвещая и возрождая нравственные ценности, одной из которых является помощь ближнему, мы также помогаем территориям Новороссии: госпиталям, военным, реабилитационным детским центрам, военным подразделениям, детям, пострадавшим в результате военных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403667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45C3BE-8955-4F8B-BF0F-A5FF9B16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2" y="1651422"/>
            <a:ext cx="3143381" cy="465301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099E9-5418-4920-9448-83F14274E168}"/>
              </a:ext>
            </a:extLst>
          </p:cNvPr>
          <p:cNvSpPr txBox="1"/>
          <p:nvPr/>
        </p:nvSpPr>
        <p:spPr>
          <a:xfrm>
            <a:off x="4330440" y="1159588"/>
            <a:ext cx="74840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Руководитель и учредитель Фонда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Анатолий Кравченко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Член Совета Регионального отделения партии «Справедливая Россия – За Правду» по Краснодарскому краю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Помощник Депутата Государственной Думы ФС РФ Дмитрия Гусева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Энергичный, активный, бесстрашный, неравнодушный, заряжает всех вокруг себя на благие свершения!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</a:t>
            </a:r>
            <a:r>
              <a:rPr lang="ru-RU" sz="2000" b="1" dirty="0">
                <a:solidFill>
                  <a:schemeClr val="bg1"/>
                </a:solidFill>
              </a:rPr>
              <a:t>«Наша цель - это инвестиции в человека, в сохранение и укрепление общероссийской гражданской идентичности на основе традиционных российских духовно-нравственных ценностей».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5BAD1D-53D5-4589-B86C-A05AFC7DEA68}"/>
              </a:ext>
            </a:extLst>
          </p:cNvPr>
          <p:cNvSpPr/>
          <p:nvPr/>
        </p:nvSpPr>
        <p:spPr>
          <a:xfrm>
            <a:off x="755288" y="328591"/>
            <a:ext cx="105097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Руководство Фонда</a:t>
            </a:r>
            <a:endParaRPr lang="ru-RU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382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924555-B59B-45E5-9982-BA5E7CAF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4" y="1646336"/>
            <a:ext cx="3320191" cy="45768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12F0F-5174-40D2-89A5-6C68EB42CCBD}"/>
              </a:ext>
            </a:extLst>
          </p:cNvPr>
          <p:cNvSpPr txBox="1"/>
          <p:nvPr/>
        </p:nvSpPr>
        <p:spPr>
          <a:xfrm>
            <a:off x="4240877" y="1206453"/>
            <a:ext cx="76557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Президент и учредитель Фонда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Юлия Желвакова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Общественный деятель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Учредитель международной премии «Mama Award» и Всероссийской премии «Семья года»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Автор проекта по возрождению культурного наследия и традиций России «Императорский клуб»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Издатель, организатор первых </a:t>
            </a:r>
            <a:r>
              <a:rPr lang="ru-RU" sz="2000" b="1" dirty="0" err="1">
                <a:solidFill>
                  <a:schemeClr val="bg1"/>
                </a:solidFill>
              </a:rPr>
              <a:t>иммерсивных</a:t>
            </a:r>
            <a:r>
              <a:rPr lang="ru-RU" sz="2000" b="1" dirty="0">
                <a:solidFill>
                  <a:schemeClr val="bg1"/>
                </a:solidFill>
              </a:rPr>
              <a:t> вечеров в Москве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Добрый и отзывчивый человек, способный организовать мероприятия высокого уровня не только в России, но и в Европе!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D35A63F-333F-4B85-A738-40565923B21B}"/>
              </a:ext>
            </a:extLst>
          </p:cNvPr>
          <p:cNvSpPr/>
          <p:nvPr/>
        </p:nvSpPr>
        <p:spPr>
          <a:xfrm>
            <a:off x="1159496" y="328591"/>
            <a:ext cx="102846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Руководство Фонда</a:t>
            </a:r>
            <a:endParaRPr lang="ru-RU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9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1B90CE-073D-46B6-BCA3-00A05E66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9" y="1581843"/>
            <a:ext cx="3397791" cy="4748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Учредитель Фонда 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Элина Орехова 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Дипломированный психолог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Штатный психолог по подбору персонала в Инвестиционной компании «</a:t>
            </a:r>
            <a:r>
              <a:rPr lang="ru-RU" sz="2000" b="1" dirty="0" err="1">
                <a:solidFill>
                  <a:schemeClr val="bg1"/>
                </a:solidFill>
              </a:rPr>
              <a:t>Интегра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Психолог в  ПКБ N°1 им. Н. А. Алексеева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b="1" dirty="0">
                <a:solidFill>
                  <a:schemeClr val="bg1"/>
                </a:solidFill>
              </a:rPr>
              <a:t>Последние годы Элина занимается частной психологической практикой, психологической помощью женщинам, пострадавшим от насилия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1216058" y="443654"/>
            <a:ext cx="9451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Руководство Фонда</a:t>
            </a:r>
            <a:endParaRPr lang="ru-RU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4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2175011" y="443655"/>
            <a:ext cx="77985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bg1"/>
                </a:solidFill>
                <a:effectLst/>
              </a:rPr>
              <a:t>Культурные проекты Фонда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84232C-B365-4CA9-AD8A-D9EC662C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5" y="297518"/>
            <a:ext cx="2531486" cy="1085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94825-F114-445E-9C87-CD083C6D9166}"/>
              </a:ext>
            </a:extLst>
          </p:cNvPr>
          <p:cNvSpPr txBox="1"/>
          <p:nvPr/>
        </p:nvSpPr>
        <p:spPr>
          <a:xfrm>
            <a:off x="3075901" y="1555422"/>
            <a:ext cx="72747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• круглые столы  на основе Указа В.В. Путина от 25.01.2023 г. № 35</a:t>
            </a:r>
          </a:p>
          <a:p>
            <a:r>
              <a:rPr lang="ru-RU" sz="2800" dirty="0">
                <a:solidFill>
                  <a:schemeClr val="bg1"/>
                </a:solidFill>
              </a:rPr>
              <a:t> • </a:t>
            </a:r>
            <a:r>
              <a:rPr lang="ru-RU" sz="2800" dirty="0" err="1">
                <a:solidFill>
                  <a:schemeClr val="bg1"/>
                </a:solidFill>
              </a:rPr>
              <a:t>иммерсивные</a:t>
            </a:r>
            <a:r>
              <a:rPr lang="ru-RU" sz="2800" dirty="0">
                <a:solidFill>
                  <a:schemeClr val="bg1"/>
                </a:solidFill>
              </a:rPr>
              <a:t> спектакли в исторических особняках по произведениям русской классической литературы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экскурсии в исторические места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лекции по светскому этикету и протоколу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поэтические вечера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• просветительская деятельность в молодежных центрах</a:t>
            </a:r>
          </a:p>
        </p:txBody>
      </p:sp>
    </p:spTree>
    <p:extLst>
      <p:ext uri="{BB962C8B-B14F-4D97-AF65-F5344CB8AC3E}">
        <p14:creationId xmlns:p14="http://schemas.microsoft.com/office/powerpoint/2010/main" val="9342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B7B2F-E5F7-43F9-8352-B9DDCE36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230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387C-04F0-4FDF-AC55-91C3FEE518B2}"/>
              </a:ext>
            </a:extLst>
          </p:cNvPr>
          <p:cNvSpPr txBox="1"/>
          <p:nvPr/>
        </p:nvSpPr>
        <p:spPr>
          <a:xfrm>
            <a:off x="4470662" y="1647647"/>
            <a:ext cx="60944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1D887-6529-4C33-B8ED-63456537864B}"/>
              </a:ext>
            </a:extLst>
          </p:cNvPr>
          <p:cNvSpPr/>
          <p:nvPr/>
        </p:nvSpPr>
        <p:spPr>
          <a:xfrm>
            <a:off x="2175011" y="443655"/>
            <a:ext cx="77985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bg1"/>
                </a:solidFill>
                <a:effectLst/>
              </a:rPr>
              <a:t>Культурные проекты Фонда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BFC65F-11E5-41C1-9BF6-5B6A78758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1" b="7969"/>
          <a:stretch/>
        </p:blipFill>
        <p:spPr>
          <a:xfrm>
            <a:off x="2782325" y="1151541"/>
            <a:ext cx="2531486" cy="41281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19DC9-74EA-485D-968A-718409CA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11" y="288450"/>
            <a:ext cx="2399904" cy="31998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9C27F9-2E7F-47FC-8556-C80148F21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288450"/>
            <a:ext cx="2222004" cy="333040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C16CF2-A095-4833-AB6F-D3E836C74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68" y="1193444"/>
            <a:ext cx="2883536" cy="38547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CCE6C5-9881-4890-8AE9-84EC0EFAC5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6"/>
          <a:stretch/>
        </p:blipFill>
        <p:spPr>
          <a:xfrm>
            <a:off x="7477428" y="4005070"/>
            <a:ext cx="4512718" cy="23307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F2295C-3B3A-487E-8DFE-1A6F9955A9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3358" r="8476" b="7054"/>
          <a:stretch/>
        </p:blipFill>
        <p:spPr>
          <a:xfrm>
            <a:off x="1381500" y="3488322"/>
            <a:ext cx="2052277" cy="309797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5523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1166</Words>
  <Application>Microsoft Office PowerPoint</Application>
  <PresentationFormat>Широкоэкранный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 фонд </dc:title>
  <dc:creator>Вера Андреева</dc:creator>
  <cp:lastModifiedBy>Мария Кокунова</cp:lastModifiedBy>
  <cp:revision>44</cp:revision>
  <dcterms:created xsi:type="dcterms:W3CDTF">2023-03-06T20:31:07Z</dcterms:created>
  <dcterms:modified xsi:type="dcterms:W3CDTF">2024-01-11T21:49:51Z</dcterms:modified>
</cp:coreProperties>
</file>